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7" r:id="rId5"/>
    <p:sldId id="268" r:id="rId6"/>
    <p:sldId id="270" r:id="rId7"/>
    <p:sldId id="257" r:id="rId8"/>
    <p:sldId id="258" r:id="rId9"/>
    <p:sldId id="259" r:id="rId10"/>
    <p:sldId id="260" r:id="rId11"/>
    <p:sldId id="261" r:id="rId12"/>
    <p:sldId id="262" r:id="rId13"/>
    <p:sldId id="263" r:id="rId14"/>
    <p:sldId id="264"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endParaRPr lang="en-US"/>
          </a:p>
        </p:txBody>
      </p:sp>
      <p:sp>
        <p:nvSpPr>
          <p:cNvPr id="3" name="Shape 0"/>
          <p:cNvSpPr/>
          <p:nvPr/>
        </p:nvSpPr>
        <p:spPr>
          <a:xfrm>
            <a:off x="0" y="0"/>
            <a:ext cx="14630400" cy="8229600"/>
          </a:xfrm>
          <a:prstGeom prst="rect">
            <a:avLst/>
          </a:prstGeom>
        </p:spPr>
        <p:style>
          <a:lnRef idx="3">
            <a:schemeClr val="accent1"/>
          </a:lnRef>
          <a:fillRef idx="0">
            <a:srgbClr val="FFFFFF"/>
          </a:fillRef>
          <a:effectRef idx="0">
            <a:srgbClr val="FFFFFF"/>
          </a:effectRef>
          <a:fontRef idx="minor">
            <a:schemeClr val="tx1"/>
          </a:fontRef>
        </p:style>
      </p:sp>
      <p:sp>
        <p:nvSpPr>
          <p:cNvPr id="4" name="Text 1"/>
          <p:cNvSpPr/>
          <p:nvPr/>
        </p:nvSpPr>
        <p:spPr>
          <a:xfrm>
            <a:off x="3759835" y="658495"/>
            <a:ext cx="5474335" cy="3377565"/>
          </a:xfrm>
          <a:prstGeom prst="rect">
            <a:avLst/>
          </a:prstGeom>
          <a:noFill/>
        </p:spPr>
        <p:txBody>
          <a:bodyPr wrap="none" rtlCol="0" anchor="t"/>
          <a:lstStyle/>
          <a:p>
            <a:pPr marL="0" indent="0" algn="l">
              <a:lnSpc>
                <a:spcPts val="5545"/>
              </a:lnSpc>
              <a:buNone/>
            </a:pPr>
            <a:endParaRPr lang="en-US" sz="4435" dirty="0">
              <a:latin typeface="Times New Roman" panose="02020603050405020304" charset="0"/>
              <a:cs typeface="Times New Roman" panose="02020603050405020304" charset="0"/>
            </a:endParaRPr>
          </a:p>
          <a:p>
            <a:pPr marL="0" indent="0" algn="l">
              <a:lnSpc>
                <a:spcPts val="5545"/>
              </a:lnSpc>
              <a:buNone/>
            </a:pPr>
            <a:endParaRPr lang="en-US" sz="4435" dirty="0">
              <a:latin typeface="Times New Roman" panose="02020603050405020304" charset="0"/>
              <a:cs typeface="Times New Roman" panose="02020603050405020304" charset="0"/>
            </a:endParaRPr>
          </a:p>
          <a:p>
            <a:pPr marL="0" indent="0" algn="l">
              <a:lnSpc>
                <a:spcPts val="5545"/>
              </a:lnSpc>
              <a:buNone/>
            </a:pPr>
            <a:endParaRPr lang="en-US" sz="4435" dirty="0">
              <a:latin typeface="Times New Roman" panose="02020603050405020304" charset="0"/>
              <a:cs typeface="Times New Roman" panose="02020603050405020304" charset="0"/>
            </a:endParaRPr>
          </a:p>
        </p:txBody>
      </p:sp>
      <p:sp>
        <p:nvSpPr>
          <p:cNvPr id="5" name="Text 2"/>
          <p:cNvSpPr/>
          <p:nvPr/>
        </p:nvSpPr>
        <p:spPr>
          <a:xfrm>
            <a:off x="837724" y="4514612"/>
            <a:ext cx="12954952" cy="383024"/>
          </a:xfrm>
          <a:prstGeom prst="rect">
            <a:avLst/>
          </a:prstGeom>
          <a:noFill/>
        </p:spPr>
        <p:txBody>
          <a:bodyPr wrap="none" rtlCol="0" anchor="t"/>
          <a:lstStyle/>
          <a:p>
            <a:pPr marL="0" indent="0">
              <a:lnSpc>
                <a:spcPts val="3015"/>
              </a:lnSpc>
              <a:buNone/>
            </a:pPr>
            <a:endParaRPr lang="en-US" sz="1885" dirty="0"/>
          </a:p>
        </p:txBody>
      </p:sp>
      <p:pic>
        <p:nvPicPr>
          <p:cNvPr id="6" name="Content Placeholder 5"/>
          <p:cNvPicPr>
            <a:picLocks noChangeAspect="1"/>
          </p:cNvPicPr>
          <p:nvPr>
            <p:ph idx="1"/>
            <p:custDataLst>
              <p:tags r:id="rId1"/>
            </p:custDataLst>
          </p:nvPr>
        </p:nvPicPr>
        <p:blipFill>
          <a:blip r:embed="rId2"/>
          <a:stretch>
            <a:fillRect/>
          </a:stretch>
        </p:blipFill>
        <p:spPr>
          <a:xfrm>
            <a:off x="58420" y="0"/>
            <a:ext cx="14509115" cy="2480945"/>
          </a:xfrm>
          <a:prstGeom prst="rect">
            <a:avLst/>
          </a:prstGeom>
        </p:spPr>
      </p:pic>
      <p:sp>
        <p:nvSpPr>
          <p:cNvPr id="8" name="Text Box 7"/>
          <p:cNvSpPr txBox="1"/>
          <p:nvPr/>
        </p:nvSpPr>
        <p:spPr>
          <a:xfrm>
            <a:off x="4060825" y="2654300"/>
            <a:ext cx="5552440" cy="1166495"/>
          </a:xfrm>
          <a:prstGeom prst="rect">
            <a:avLst/>
          </a:prstGeom>
          <a:noFill/>
        </p:spPr>
        <p:txBody>
          <a:bodyPr wrap="square" rtlCol="0">
            <a:noAutofit/>
          </a:bodyPr>
          <a:p>
            <a:r>
              <a:rPr lang="en-IN" altLang="en-US" sz="4000" b="1">
                <a:latin typeface="Times New Roman" panose="02020603050405020304" charset="0"/>
                <a:cs typeface="Times New Roman" panose="02020603050405020304" charset="0"/>
              </a:rPr>
              <a:t>CAPSTONE PROJECT</a:t>
            </a:r>
            <a:endParaRPr lang="en-IN" altLang="en-US" sz="4000" b="1">
              <a:latin typeface="Times New Roman" panose="02020603050405020304" charset="0"/>
              <a:cs typeface="Times New Roman" panose="02020603050405020304" charset="0"/>
            </a:endParaRPr>
          </a:p>
        </p:txBody>
      </p:sp>
      <p:sp>
        <p:nvSpPr>
          <p:cNvPr id="9" name="Text Box 8"/>
          <p:cNvSpPr txBox="1"/>
          <p:nvPr/>
        </p:nvSpPr>
        <p:spPr>
          <a:xfrm>
            <a:off x="2867025" y="4035425"/>
            <a:ext cx="7761605" cy="3307080"/>
          </a:xfrm>
          <a:prstGeom prst="rect">
            <a:avLst/>
          </a:prstGeom>
          <a:noFill/>
        </p:spPr>
        <p:txBody>
          <a:bodyPr wrap="square" rtlCol="0">
            <a:noAutofit/>
          </a:bodyPr>
          <a:p>
            <a:pPr algn="ctr"/>
            <a:r>
              <a:rPr lang="en-IN" altLang="en-US" sz="2800" b="1">
                <a:latin typeface="Times New Roman" panose="02020603050405020304" charset="0"/>
                <a:cs typeface="Times New Roman" panose="02020603050405020304" charset="0"/>
                <a:sym typeface="+mn-ea"/>
              </a:rPr>
              <a:t>DESINGN ANALYSIS AND ALGORITHMS FOR  ASYMPTOTIC NOTATIONS</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sym typeface="+mn-ea"/>
              </a:rPr>
              <a:t>SUB CODE: CSA0656</a:t>
            </a:r>
            <a:endParaRPr lang="en-IN" altLang="en-US" sz="2800" b="1">
              <a:latin typeface="Times New Roman" panose="02020603050405020304" charset="0"/>
              <a:cs typeface="Times New Roman" panose="02020603050405020304" charset="0"/>
              <a:sym typeface="+mn-ea"/>
            </a:endParaRPr>
          </a:p>
          <a:p>
            <a:pPr algn="ctr"/>
            <a:r>
              <a:rPr lang="en-IN" altLang="en-US" sz="2800" b="1">
                <a:latin typeface="Times New Roman" panose="02020603050405020304" charset="0"/>
                <a:cs typeface="Times New Roman" panose="02020603050405020304" charset="0"/>
              </a:rPr>
              <a:t>GUIDE : DR.R.DHANALAKSHMI</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rPr>
              <a:t>NAME :S PURUSHOTHAM</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rPr>
              <a:t>REG NO : 192211671</a:t>
            </a:r>
            <a:endParaRPr lang="en-IN" altLang="en-US" sz="2800" b="1">
              <a:latin typeface="Times New Roman" panose="02020603050405020304" charset="0"/>
              <a:cs typeface="Times New Roman" panose="02020603050405020304" charset="0"/>
            </a:endParaRPr>
          </a:p>
          <a:p>
            <a:pPr algn="ctr"/>
            <a:endParaRPr lang="en-IN" altLang="en-US" sz="2800" b="1">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p>
            <a:endParaRPr lang="en-US"/>
          </a:p>
        </p:txBody>
      </p:sp>
      <p:sp>
        <p:nvSpPr>
          <p:cNvPr id="16" name="Text Box 15"/>
          <p:cNvSpPr txBox="1"/>
          <p:nvPr/>
        </p:nvSpPr>
        <p:spPr>
          <a:xfrm>
            <a:off x="0" y="194310"/>
            <a:ext cx="14789785" cy="15786735"/>
          </a:xfrm>
          <a:prstGeom prst="rect">
            <a:avLst/>
          </a:prstGeom>
          <a:noFill/>
        </p:spPr>
        <p:txBody>
          <a:bodyPr wrap="square" rtlCol="0">
            <a:noAutofit/>
          </a:bodyPr>
          <a:p>
            <a:endParaRPr lang="en-US"/>
          </a:p>
          <a:p>
            <a:r>
              <a:rPr lang="en-US" sz="1200" b="1">
                <a:latin typeface="Times New Roman" panose="02020603050405020304" charset="0"/>
                <a:cs typeface="Times New Roman" panose="02020603050405020304" charset="0"/>
              </a:rPr>
              <a:t>CODE:-</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&lt;stdio.h&gt;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&lt;stdlib.h&gt;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&lt;string.h&gt;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typedef struct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int compare(const void *a, const void *b)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*intervalA = (Interval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*intervalB = (Interval *)b;</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return (intervalA-&gt;end - intervalB-&gt;end);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void maxNumOfSubstrings(char *s)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n = strlen(s);</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first_occurrence[26];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last_occurrence[26];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intervals[26];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interval_count = 0;</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26;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first_occurrence[i]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last_occurrence[i]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n;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charIndex = s[i]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(first_occurrence[charIndex]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first_occurrence[charIndex] = 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last_occurrence[charIndex] = 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26;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(first_occurrence[i]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start = first_occurrence[i];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end = last_occurrence[i];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j =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while (j &lt;= end)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start = start &lt; first_occurrence[s[j] - 'a'] ? start : first_occurrence[s[j]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end = end &gt; last_occurrence[s[j] - 'a'] ? end : last_occurrence[s[j]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j++;</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intervals[interval_count].start =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intervals[interval_count].end = 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interval_count++;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qsort(intervals, interval_count, sizeof(Interval), compare);</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last_end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interval_count;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(intervals[i].start &gt; last_end)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(last_end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j = intervals[i].start; j &lt;= intervals[i].end; j++)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printf("%c", s[j]);</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last_end = intervals[i].end;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printf("]\n");</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int main()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printf("S purushotham-192211671\n");</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char s[] = "adefaddaccc";</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maxNumOfSubstrings(s);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return 0;</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p:txBody>
      </p:sp>
      <p:pic>
        <p:nvPicPr>
          <p:cNvPr id="18" name="Picture 1" descr="IMG_256"/>
          <p:cNvPicPr>
            <a:picLocks noChangeAspect="1"/>
          </p:cNvPicPr>
          <p:nvPr>
            <p:ph idx="1"/>
            <p:custDataLst>
              <p:tags r:id="rId1"/>
            </p:custDataLst>
          </p:nvPr>
        </p:nvPicPr>
        <p:blipFill>
          <a:blip r:embed="rId2"/>
          <a:stretch>
            <a:fillRect/>
          </a:stretch>
        </p:blipFill>
        <p:spPr>
          <a:xfrm>
            <a:off x="6032500" y="2512060"/>
            <a:ext cx="6478905" cy="3107055"/>
          </a:xfrm>
          <a:prstGeom prst="rect">
            <a:avLst/>
          </a:prstGeom>
          <a:noFill/>
          <a:ln w="9525">
            <a:noFill/>
          </a:ln>
        </p:spPr>
      </p:pic>
      <p:sp>
        <p:nvSpPr>
          <p:cNvPr id="20" name="Text Box 19"/>
          <p:cNvSpPr txBox="1"/>
          <p:nvPr/>
        </p:nvSpPr>
        <p:spPr>
          <a:xfrm rot="10800000" flipV="1">
            <a:off x="6032500" y="1947545"/>
            <a:ext cx="4876800" cy="528320"/>
          </a:xfrm>
          <a:prstGeom prst="rect">
            <a:avLst/>
          </a:prstGeom>
          <a:noFill/>
        </p:spPr>
        <p:txBody>
          <a:bodyPr wrap="square" rtlCol="0">
            <a:noAutofit/>
          </a:bodyPr>
          <a:p>
            <a:r>
              <a:rPr lang="en-IN" altLang="en-US" b="1"/>
              <a:t>OUTPUT :</a:t>
            </a:r>
            <a:endParaRPr lang="en-I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25464" y="1876663"/>
            <a:ext cx="4923353" cy="4476155"/>
          </a:xfrm>
          <a:prstGeom prst="rect">
            <a:avLst/>
          </a:prstGeom>
        </p:spPr>
      </p:pic>
      <p:sp>
        <p:nvSpPr>
          <p:cNvPr id="6" name="Text 1"/>
          <p:cNvSpPr/>
          <p:nvPr/>
        </p:nvSpPr>
        <p:spPr>
          <a:xfrm>
            <a:off x="788194" y="717113"/>
            <a:ext cx="6144101" cy="662226"/>
          </a:xfrm>
          <a:prstGeom prst="rect">
            <a:avLst/>
          </a:prstGeom>
          <a:noFill/>
        </p:spPr>
        <p:txBody>
          <a:bodyPr wrap="none" rtlCol="0" anchor="t"/>
          <a:lstStyle/>
          <a:p>
            <a:pPr marL="0" indent="0">
              <a:lnSpc>
                <a:spcPts val="5215"/>
              </a:lnSpc>
              <a:buNone/>
            </a:pPr>
            <a:r>
              <a:rPr lang="en-US" sz="4170" b="1" kern="0" spc="-83" dirty="0">
                <a:solidFill>
                  <a:srgbClr val="D73AD7"/>
                </a:solidFill>
                <a:latin typeface="Times New Roman" panose="02020603050405020304" charset="0"/>
                <a:ea typeface="Source Serif Pro" pitchFamily="34" charset="-122"/>
                <a:cs typeface="Times New Roman" panose="02020603050405020304" charset="0"/>
              </a:rPr>
              <a:t>Challenges and Edge Cases</a:t>
            </a:r>
            <a:endParaRPr lang="en-US" sz="4170" dirty="0">
              <a:latin typeface="Times New Roman" panose="02020603050405020304" charset="0"/>
              <a:cs typeface="Times New Roman" panose="02020603050405020304" charset="0"/>
            </a:endParaRPr>
          </a:p>
        </p:txBody>
      </p:sp>
      <p:pic>
        <p:nvPicPr>
          <p:cNvPr id="7" name="Image 3" descr="preencoded.png"/>
          <p:cNvPicPr>
            <a:picLocks noChangeAspect="1"/>
          </p:cNvPicPr>
          <p:nvPr/>
        </p:nvPicPr>
        <p:blipFill>
          <a:blip r:embed="rId4"/>
          <a:stretch>
            <a:fillRect/>
          </a:stretch>
        </p:blipFill>
        <p:spPr>
          <a:xfrm>
            <a:off x="788194" y="1717119"/>
            <a:ext cx="1125974" cy="1996916"/>
          </a:xfrm>
          <a:prstGeom prst="rect">
            <a:avLst/>
          </a:prstGeom>
        </p:spPr>
      </p:pic>
      <p:sp>
        <p:nvSpPr>
          <p:cNvPr id="8" name="Text 2"/>
          <p:cNvSpPr/>
          <p:nvPr/>
        </p:nvSpPr>
        <p:spPr>
          <a:xfrm>
            <a:off x="2251948" y="1942267"/>
            <a:ext cx="2649379"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Repeating Characters</a:t>
            </a:r>
            <a:endParaRPr lang="en-US" sz="2085" dirty="0">
              <a:latin typeface="Times New Roman" panose="02020603050405020304" charset="0"/>
              <a:cs typeface="Times New Roman" panose="02020603050405020304" charset="0"/>
            </a:endParaRPr>
          </a:p>
        </p:txBody>
      </p:sp>
      <p:sp>
        <p:nvSpPr>
          <p:cNvPr id="9" name="Text 3"/>
          <p:cNvSpPr/>
          <p:nvPr/>
        </p:nvSpPr>
        <p:spPr>
          <a:xfrm>
            <a:off x="2251948" y="2408396"/>
            <a:ext cx="6103858" cy="1080492"/>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The solution must handle strings with repeating characters and ensure that each substring contains all occurrences of a particular character.</a:t>
            </a:r>
            <a:endParaRPr lang="en-US" sz="1775" b="1" dirty="0"/>
          </a:p>
        </p:txBody>
      </p:sp>
      <p:pic>
        <p:nvPicPr>
          <p:cNvPr id="10" name="Image 4" descr="preencoded.png"/>
          <p:cNvPicPr>
            <a:picLocks noChangeAspect="1"/>
          </p:cNvPicPr>
          <p:nvPr/>
        </p:nvPicPr>
        <p:blipFill>
          <a:blip r:embed="rId5"/>
          <a:stretch>
            <a:fillRect/>
          </a:stretch>
        </p:blipFill>
        <p:spPr>
          <a:xfrm>
            <a:off x="788194" y="3714036"/>
            <a:ext cx="1125974" cy="1996916"/>
          </a:xfrm>
          <a:prstGeom prst="rect">
            <a:avLst/>
          </a:prstGeom>
        </p:spPr>
      </p:pic>
      <p:sp>
        <p:nvSpPr>
          <p:cNvPr id="11" name="Text 4"/>
          <p:cNvSpPr/>
          <p:nvPr/>
        </p:nvSpPr>
        <p:spPr>
          <a:xfrm>
            <a:off x="2251948" y="3939183"/>
            <a:ext cx="2649379"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Empty Strings</a:t>
            </a:r>
            <a:endParaRPr lang="en-US" sz="2085" dirty="0">
              <a:latin typeface="Times New Roman" panose="02020603050405020304" charset="0"/>
              <a:cs typeface="Times New Roman" panose="02020603050405020304" charset="0"/>
            </a:endParaRPr>
          </a:p>
        </p:txBody>
      </p:sp>
      <p:sp>
        <p:nvSpPr>
          <p:cNvPr id="12" name="Text 5"/>
          <p:cNvSpPr/>
          <p:nvPr/>
        </p:nvSpPr>
        <p:spPr>
          <a:xfrm>
            <a:off x="2251948" y="4405313"/>
            <a:ext cx="6103858" cy="1080492"/>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The solution should also handle the edge case of an empty input string, returning 0 as the maximum number of non-overlapping substrings.</a:t>
            </a:r>
            <a:endParaRPr lang="en-US" sz="1775" b="1" dirty="0"/>
          </a:p>
        </p:txBody>
      </p:sp>
      <p:pic>
        <p:nvPicPr>
          <p:cNvPr id="13" name="Image 5" descr="preencoded.png"/>
          <p:cNvPicPr>
            <a:picLocks noChangeAspect="1"/>
          </p:cNvPicPr>
          <p:nvPr/>
        </p:nvPicPr>
        <p:blipFill>
          <a:blip r:embed="rId6"/>
          <a:stretch>
            <a:fillRect/>
          </a:stretch>
        </p:blipFill>
        <p:spPr>
          <a:xfrm>
            <a:off x="788194" y="5710952"/>
            <a:ext cx="1125974" cy="1801535"/>
          </a:xfrm>
          <a:prstGeom prst="rect">
            <a:avLst/>
          </a:prstGeom>
        </p:spPr>
      </p:pic>
      <p:sp>
        <p:nvSpPr>
          <p:cNvPr id="14" name="Text 6"/>
          <p:cNvSpPr/>
          <p:nvPr/>
        </p:nvSpPr>
        <p:spPr>
          <a:xfrm>
            <a:off x="2251948" y="5936099"/>
            <a:ext cx="2765227"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Single Character Strings</a:t>
            </a:r>
            <a:endParaRPr lang="en-US" sz="2085" dirty="0">
              <a:latin typeface="Times New Roman" panose="02020603050405020304" charset="0"/>
              <a:cs typeface="Times New Roman" panose="02020603050405020304" charset="0"/>
            </a:endParaRPr>
          </a:p>
        </p:txBody>
      </p:sp>
      <p:sp>
        <p:nvSpPr>
          <p:cNvPr id="15" name="Text 7"/>
          <p:cNvSpPr/>
          <p:nvPr/>
        </p:nvSpPr>
        <p:spPr>
          <a:xfrm>
            <a:off x="2251948" y="6402229"/>
            <a:ext cx="6103858" cy="720328"/>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For a string consisting of a single character, the solution should return 1 as the maximum number of non-overlapping substrings.</a:t>
            </a:r>
            <a:endParaRPr lang="en-US" sz="1775"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30672"/>
          </a:xfrm>
          <a:prstGeom prst="rect">
            <a:avLst/>
          </a:prstGeom>
        </p:spPr>
      </p:pic>
      <p:pic>
        <p:nvPicPr>
          <p:cNvPr id="5" name="Image 2" descr="preencoded.png"/>
          <p:cNvPicPr>
            <a:picLocks noChangeAspect="1"/>
          </p:cNvPicPr>
          <p:nvPr/>
        </p:nvPicPr>
        <p:blipFill>
          <a:blip r:embed="rId3"/>
          <a:stretch>
            <a:fillRect/>
          </a:stretch>
        </p:blipFill>
        <p:spPr>
          <a:xfrm>
            <a:off x="9438561" y="2603302"/>
            <a:ext cx="4897160" cy="3024068"/>
          </a:xfrm>
          <a:prstGeom prst="rect">
            <a:avLst/>
          </a:prstGeom>
        </p:spPr>
      </p:pic>
      <p:sp>
        <p:nvSpPr>
          <p:cNvPr id="6" name="Text 1"/>
          <p:cNvSpPr/>
          <p:nvPr/>
        </p:nvSpPr>
        <p:spPr>
          <a:xfrm>
            <a:off x="824746" y="648057"/>
            <a:ext cx="5545098" cy="693063"/>
          </a:xfrm>
          <a:prstGeom prst="rect">
            <a:avLst/>
          </a:prstGeom>
          <a:noFill/>
        </p:spPr>
        <p:txBody>
          <a:bodyPr wrap="none" rtlCol="0" anchor="t"/>
          <a:lstStyle/>
          <a:p>
            <a:pPr marL="0" indent="0">
              <a:lnSpc>
                <a:spcPts val="5460"/>
              </a:lnSpc>
              <a:buNone/>
            </a:pPr>
            <a:r>
              <a:rPr lang="en-US" sz="4365" b="1" kern="0" spc="-87" dirty="0">
                <a:solidFill>
                  <a:srgbClr val="D73AD7"/>
                </a:solidFill>
                <a:latin typeface="Times New Roman" panose="02020603050405020304" charset="0"/>
                <a:ea typeface="Source Serif Pro" pitchFamily="34" charset="-122"/>
                <a:cs typeface="Times New Roman" panose="02020603050405020304" charset="0"/>
              </a:rPr>
              <a:t>Conclusion</a:t>
            </a:r>
            <a:endParaRPr lang="en-US" sz="4365" b="1" kern="0" spc="-87"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7" name="Shape 2"/>
          <p:cNvSpPr/>
          <p:nvPr/>
        </p:nvSpPr>
        <p:spPr>
          <a:xfrm>
            <a:off x="824746" y="1959650"/>
            <a:ext cx="530185" cy="530185"/>
          </a:xfrm>
          <a:prstGeom prst="roundRect">
            <a:avLst>
              <a:gd name="adj" fmla="val 18669"/>
            </a:avLst>
          </a:prstGeom>
          <a:solidFill>
            <a:srgbClr val="F4D4F7"/>
          </a:solidFill>
          <a:ln w="7620">
            <a:solidFill>
              <a:srgbClr val="DABADD"/>
            </a:solidFill>
            <a:prstDash val="solid"/>
          </a:ln>
        </p:spPr>
      </p:sp>
      <p:sp>
        <p:nvSpPr>
          <p:cNvPr id="8" name="Text 3"/>
          <p:cNvSpPr/>
          <p:nvPr/>
        </p:nvSpPr>
        <p:spPr>
          <a:xfrm>
            <a:off x="1006673" y="2058352"/>
            <a:ext cx="166330" cy="332661"/>
          </a:xfrm>
          <a:prstGeom prst="rect">
            <a:avLst/>
          </a:prstGeom>
        </p:spPr>
        <p:style>
          <a:lnRef idx="0">
            <a:srgbClr val="FFFFFF"/>
          </a:lnRef>
          <a:fillRef idx="1">
            <a:schemeClr val="accent1"/>
          </a:fillRef>
          <a:effectRef idx="0">
            <a:srgbClr val="FFFFFF"/>
          </a:effectRef>
          <a:fontRef idx="minor">
            <a:schemeClr val="lt1"/>
          </a:fontRef>
        </p:style>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1</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9" name="Text 4"/>
          <p:cNvSpPr/>
          <p:nvPr/>
        </p:nvSpPr>
        <p:spPr>
          <a:xfrm>
            <a:off x="1590556" y="1959650"/>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Key Takeaways</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0" name="Text 5"/>
          <p:cNvSpPr/>
          <p:nvPr/>
        </p:nvSpPr>
        <p:spPr>
          <a:xfrm>
            <a:off x="1590556" y="2447568"/>
            <a:ext cx="2863691" cy="2638663"/>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The problem of finding the maximum number of non-overlapping substrings within a string requires a careful analysis of the last occurrence of each character to identify the optimal substrings.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
        <p:nvSpPr>
          <p:cNvPr id="11" name="Shape 6"/>
          <p:cNvSpPr/>
          <p:nvPr/>
        </p:nvSpPr>
        <p:spPr>
          <a:xfrm>
            <a:off x="4689872" y="1959650"/>
            <a:ext cx="530185" cy="530185"/>
          </a:xfrm>
          <a:prstGeom prst="roundRect">
            <a:avLst>
              <a:gd name="adj" fmla="val 18669"/>
            </a:avLst>
          </a:prstGeom>
          <a:solidFill>
            <a:srgbClr val="F4D4F7"/>
          </a:solidFill>
          <a:ln w="7620">
            <a:solidFill>
              <a:srgbClr val="DABADD"/>
            </a:solidFill>
            <a:prstDash val="solid"/>
          </a:ln>
        </p:spPr>
      </p:sp>
      <p:sp>
        <p:nvSpPr>
          <p:cNvPr id="12" name="Text 7"/>
          <p:cNvSpPr/>
          <p:nvPr/>
        </p:nvSpPr>
        <p:spPr>
          <a:xfrm>
            <a:off x="4871799" y="2058352"/>
            <a:ext cx="166330" cy="332661"/>
          </a:xfrm>
          <a:prstGeom prst="rect">
            <a:avLst/>
          </a:prstGeom>
          <a:noFill/>
        </p:spPr>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2</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13" name="Text 8"/>
          <p:cNvSpPr/>
          <p:nvPr/>
        </p:nvSpPr>
        <p:spPr>
          <a:xfrm>
            <a:off x="5455682" y="1959650"/>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Applicable Scenarios</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4" name="Text 9"/>
          <p:cNvSpPr/>
          <p:nvPr/>
        </p:nvSpPr>
        <p:spPr>
          <a:xfrm>
            <a:off x="5455682" y="2447568"/>
            <a:ext cx="2863691" cy="3015615"/>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This problem can be useful in scenarios where you need to identify and extract the maximum number of non-overlapping substrings, such as in text processing, data analysis, or optimization problems.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
        <p:nvSpPr>
          <p:cNvPr id="15" name="Shape 10"/>
          <p:cNvSpPr/>
          <p:nvPr/>
        </p:nvSpPr>
        <p:spPr>
          <a:xfrm>
            <a:off x="824746" y="5963841"/>
            <a:ext cx="530185" cy="530185"/>
          </a:xfrm>
          <a:prstGeom prst="roundRect">
            <a:avLst>
              <a:gd name="adj" fmla="val 18669"/>
            </a:avLst>
          </a:prstGeom>
          <a:solidFill>
            <a:srgbClr val="F4D4F7"/>
          </a:solidFill>
          <a:ln w="7620">
            <a:solidFill>
              <a:srgbClr val="DABADD"/>
            </a:solidFill>
            <a:prstDash val="solid"/>
          </a:ln>
        </p:spPr>
      </p:sp>
      <p:sp>
        <p:nvSpPr>
          <p:cNvPr id="16" name="Text 11"/>
          <p:cNvSpPr/>
          <p:nvPr/>
        </p:nvSpPr>
        <p:spPr>
          <a:xfrm>
            <a:off x="1006673" y="6062543"/>
            <a:ext cx="166330" cy="332661"/>
          </a:xfrm>
          <a:prstGeom prst="rect">
            <a:avLst/>
          </a:prstGeom>
          <a:noFill/>
        </p:spPr>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3</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17" name="Text 12"/>
          <p:cNvSpPr/>
          <p:nvPr/>
        </p:nvSpPr>
        <p:spPr>
          <a:xfrm>
            <a:off x="1590556" y="5963841"/>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Further Exploration</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1590556" y="6451759"/>
            <a:ext cx="6728698" cy="1130856"/>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This problem can be extended to explore variations, such as finding the maximum number of non-overlapping substrings with specific length constraints or additional conditions.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7660" y="228600"/>
            <a:ext cx="13571220" cy="699135"/>
          </a:xfrm>
        </p:spPr>
        <p:txBody>
          <a:bodyPr/>
          <a:p>
            <a:r>
              <a:rPr lang="en-IN" altLang="en-US" sz="2400" b="1">
                <a:latin typeface="Times New Roman" panose="02020603050405020304" charset="0"/>
                <a:cs typeface="Times New Roman" panose="02020603050405020304" charset="0"/>
              </a:rPr>
              <a:t>INTRODUCTION:</a:t>
            </a:r>
            <a:endParaRPr lang="en-IN" altLang="en-US" sz="2400" b="1">
              <a:latin typeface="Times New Roman" panose="02020603050405020304" charset="0"/>
              <a:cs typeface="Times New Roman" panose="02020603050405020304" charset="0"/>
            </a:endParaRPr>
          </a:p>
        </p:txBody>
      </p:sp>
      <p:sp>
        <p:nvSpPr>
          <p:cNvPr id="4" name="Text Box 3"/>
          <p:cNvSpPr txBox="1"/>
          <p:nvPr/>
        </p:nvSpPr>
        <p:spPr>
          <a:xfrm>
            <a:off x="328295" y="893445"/>
            <a:ext cx="13580110" cy="6885305"/>
          </a:xfrm>
          <a:prstGeom prst="rect">
            <a:avLst/>
          </a:prstGeom>
          <a:noFill/>
        </p:spPr>
        <p:txBody>
          <a:bodyPr wrap="square" rtlCol="0">
            <a:noAutofit/>
          </a:bodyPr>
          <a:p>
            <a:r>
              <a:rPr lang="en-US" sz="3200">
                <a:latin typeface="Times New Roman" panose="02020603050405020304" charset="0"/>
                <a:cs typeface="Times New Roman" panose="02020603050405020304" charset="0"/>
              </a:rPr>
              <a:t>In the problem of finding the maximum number of non-overlapping substrings from a given string `s`, where each substring must contain all occurrences of its characters, the key idea is to partition the string into segments that meet specific criteria. The primary challenge is to ensure that each substring not only avoids overlap with others but also includes every instance of the characters it contains. This is achieved by first identifying the last occurrence of each character in the string, which helps in defining the boundaries of each substring. As you iterate through the string, you expand the current substring boundary to include all required characters until reaching the furthest necessary index. Each time you finalize a substring, you start a new segment, ensuring that all substrings are non-overlapping. This approach maximizes the number of valid substrings and inherently minimizes their total length by making each substring as small as possible while still satisfying the condition of containing all occurrences of its characters.</a:t>
            </a:r>
            <a:endParaRPr lang="en-US" sz="32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105410"/>
            <a:ext cx="13167360" cy="589915"/>
          </a:xfrm>
        </p:spPr>
        <p:txBody>
          <a:bodyPr/>
          <a:p>
            <a:r>
              <a:rPr lang="en-IN" altLang="en-US">
                <a:latin typeface="Times New Roman" panose="02020603050405020304" charset="0"/>
                <a:cs typeface="Times New Roman" panose="02020603050405020304" charset="0"/>
              </a:rPr>
              <a:t>PROBLEM </a:t>
            </a:r>
            <a:r>
              <a:rPr lang="en-IN" altLang="en-US"/>
              <a:t>:</a:t>
            </a:r>
            <a:endParaRPr lang="en-IN" altLang="en-US"/>
          </a:p>
        </p:txBody>
      </p:sp>
      <p:sp>
        <p:nvSpPr>
          <p:cNvPr id="3" name="Content Placeholder 2"/>
          <p:cNvSpPr>
            <a:spLocks noGrp="1"/>
          </p:cNvSpPr>
          <p:nvPr>
            <p:ph idx="1"/>
          </p:nvPr>
        </p:nvSpPr>
        <p:spPr>
          <a:xfrm>
            <a:off x="731520" y="687705"/>
            <a:ext cx="13167360" cy="7432040"/>
          </a:xfrm>
        </p:spPr>
        <p:txBody>
          <a:bodyPr/>
          <a:p>
            <a:r>
              <a:rPr lang="en-US" sz="1500">
                <a:latin typeface="Times New Roman" panose="02020603050405020304" charset="0"/>
                <a:cs typeface="Times New Roman" panose="02020603050405020304" charset="0"/>
              </a:rPr>
              <a:t>Maximum Number of Non-Overlapping Substrings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Given a string s of lowercase letters, you need to find the maximum number of non-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empty substrings of s that meet the following conditions: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The substrings do not overlap, that is for any two substrings s[i..j] and s[x..y], either j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&lt; x or i &gt; y is true.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 substring that contains a certain character c must also contain all occurrences of 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Find the maximum number of substrings that meet the above conditions. If there are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multiple solutions with the same number of substrings, return the one with minimum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total length. It can be shown that there exists a unique solution of minimum total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length.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Notice that you can return the substrings in any order.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Example 1: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Input: s = "adefaddaccc"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Output: ["e","f","ccc"]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Explanation: The following are all the possible substrings that meet the conditions: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["adefaddaccc"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"adefadda",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"ef",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"f",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If we choose the first string, we cannot choose anything else and we'd get only 1. If we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choose "adefadda", we are left with "ccc" which is the only one that doesn't overlap,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thus obtaining 2 substrings. Notice also, that it's not optimal to choose "ef" since it can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be split into two. Therefore, the optimal way is to choose ["e","f","ccc"] which gives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us 3 substrings. No other solution of the same number of substrings exist.</a:t>
            </a:r>
            <a:endParaRPr lang="en-US" sz="15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SOLUTION:</a:t>
            </a:r>
            <a:endParaRPr lang="en-IN" altLang="en-US"/>
          </a:p>
        </p:txBody>
      </p:sp>
      <p:sp>
        <p:nvSpPr>
          <p:cNvPr id="3" name="Content Placeholder 2"/>
          <p:cNvSpPr>
            <a:spLocks noGrp="1"/>
          </p:cNvSpPr>
          <p:nvPr>
            <p:ph idx="1"/>
          </p:nvPr>
        </p:nvSpPr>
        <p:spPr/>
        <p:txBody>
          <a:bodyPr/>
          <a:p>
            <a:pPr algn="just"/>
            <a:r>
              <a:rPr lang="en-US" sz="2800">
                <a:latin typeface="Times New Roman" panose="02020603050405020304" charset="0"/>
                <a:cs typeface="Times New Roman" panose="02020603050405020304" charset="0"/>
              </a:rPr>
              <a:t>To solve the problem of finding the maximum number of non-overlapping substrings in a given string `s`, where each substring must include all occurrences of its characters, follow these steps. First, determine the last occurrence index of each character in the string. This allows you to establish boundaries for each substring to ensure that all necessary characters are included. Initialize two pointers, `start` and `end`, and iterate through the string. For each character at the `end` pointer, update the `end` boundary to cover all occurrences of the characters in the current substring. Once the `end` pointer reaches the end of its calculated boundary, finalize the substring from `start` to `end`, add it to the result list, and update `start` to `end + 1` for the next segment. Repeat this process until the entire string is processed. This method guarantees that each substring is non-overlapping and contains all instances of its characters, thus maximizing the number of substrings while ensuring that their total length is minimized.</a:t>
            </a:r>
            <a:endParaRPr lang="en-US" sz="28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323" y="2346960"/>
            <a:ext cx="4887754" cy="3535561"/>
          </a:xfrm>
          <a:prstGeom prst="rect">
            <a:avLst/>
          </a:prstGeom>
        </p:spPr>
      </p:pic>
      <p:sp>
        <p:nvSpPr>
          <p:cNvPr id="6" name="Text 1"/>
          <p:cNvSpPr/>
          <p:nvPr/>
        </p:nvSpPr>
        <p:spPr>
          <a:xfrm>
            <a:off x="837565" y="974725"/>
            <a:ext cx="7468870" cy="3843020"/>
          </a:xfrm>
          <a:prstGeom prst="rect">
            <a:avLst/>
          </a:prstGeom>
          <a:noFill/>
        </p:spPr>
        <p:txBody>
          <a:bodyPr wrap="square" rtlCol="0" anchor="t"/>
          <a:lstStyle/>
          <a:p>
            <a:pPr marL="0" indent="0">
              <a:lnSpc>
                <a:spcPts val="7650"/>
              </a:lnSpc>
              <a:buNone/>
            </a:pPr>
            <a:r>
              <a:rPr lang="en-US" sz="6120" b="1" kern="0" spc="-122" dirty="0">
                <a:solidFill>
                  <a:srgbClr val="D73AD7"/>
                </a:solidFill>
                <a:latin typeface="Times New Roman" panose="02020603050405020304" charset="0"/>
                <a:ea typeface="Source Serif Pro" pitchFamily="34" charset="-122"/>
                <a:cs typeface="Times New Roman" panose="02020603050405020304" charset="0"/>
              </a:rPr>
              <a:t>Maximum Number of Non-Overlapping Substrings</a:t>
            </a:r>
            <a:endParaRPr lang="en-US" sz="6120" dirty="0">
              <a:latin typeface="Times New Roman" panose="02020603050405020304" charset="0"/>
              <a:cs typeface="Times New Roman" panose="02020603050405020304" charset="0"/>
            </a:endParaRPr>
          </a:p>
        </p:txBody>
      </p:sp>
      <p:sp>
        <p:nvSpPr>
          <p:cNvPr id="7" name="Text 2"/>
          <p:cNvSpPr/>
          <p:nvPr/>
        </p:nvSpPr>
        <p:spPr>
          <a:xfrm>
            <a:off x="837724" y="5177076"/>
            <a:ext cx="7468553"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 </a:t>
            </a:r>
            <a:r>
              <a:rPr lang="en-US" sz="1885" b="1" kern="0" spc="-38" dirty="0">
                <a:solidFill>
                  <a:srgbClr val="272525"/>
                </a:solidFill>
                <a:latin typeface="Times New Roman" panose="02020603050405020304" charset="0"/>
                <a:ea typeface="Source Sans Pro" pitchFamily="34" charset="-122"/>
                <a:cs typeface="Times New Roman" panose="02020603050405020304" charset="0"/>
              </a:rPr>
              <a:t>This problem explores finding the maximum number of non-overlapping substrings within a given string. The key is to identify substrings that contain all occurrences of a particular character and do not overlap with each other.</a:t>
            </a:r>
            <a:endParaRPr lang="en-US" sz="1885" b="1"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204" y="2495669"/>
            <a:ext cx="4887873" cy="3238262"/>
          </a:xfrm>
          <a:prstGeom prst="rect">
            <a:avLst/>
          </a:prstGeom>
        </p:spPr>
      </p:pic>
      <p:sp>
        <p:nvSpPr>
          <p:cNvPr id="6" name="Text 1"/>
          <p:cNvSpPr/>
          <p:nvPr/>
        </p:nvSpPr>
        <p:spPr>
          <a:xfrm>
            <a:off x="837724" y="1699855"/>
            <a:ext cx="7468553" cy="1408033"/>
          </a:xfrm>
          <a:prstGeom prst="rect">
            <a:avLst/>
          </a:prstGeom>
          <a:noFill/>
        </p:spPr>
        <p:txBody>
          <a:bodyPr wrap="squar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Conditions for Valid Substrings</a:t>
            </a:r>
            <a:endParaRPr lang="en-US" sz="4435" dirty="0">
              <a:latin typeface="Times New Roman" panose="02020603050405020304" charset="0"/>
              <a:cs typeface="Times New Roman" panose="02020603050405020304" charset="0"/>
            </a:endParaRPr>
          </a:p>
        </p:txBody>
      </p:sp>
      <p:sp>
        <p:nvSpPr>
          <p:cNvPr id="7" name="Shape 2"/>
          <p:cNvSpPr/>
          <p:nvPr/>
        </p:nvSpPr>
        <p:spPr>
          <a:xfrm>
            <a:off x="837724" y="3736062"/>
            <a:ext cx="538520" cy="538520"/>
          </a:xfrm>
          <a:prstGeom prst="roundRect">
            <a:avLst>
              <a:gd name="adj" fmla="val 18670"/>
            </a:avLst>
          </a:prstGeom>
          <a:solidFill>
            <a:srgbClr val="F4D4F7"/>
          </a:solidFill>
          <a:ln w="7620">
            <a:solidFill>
              <a:srgbClr val="DABADD"/>
            </a:solidFill>
            <a:prstDash val="solid"/>
          </a:ln>
        </p:spPr>
      </p:sp>
      <p:sp>
        <p:nvSpPr>
          <p:cNvPr id="8" name="Text 3"/>
          <p:cNvSpPr/>
          <p:nvPr/>
        </p:nvSpPr>
        <p:spPr>
          <a:xfrm>
            <a:off x="1022509" y="3836313"/>
            <a:ext cx="168950" cy="337899"/>
          </a:xfrm>
          <a:prstGeom prst="rect">
            <a:avLst/>
          </a:prstGeom>
          <a:noFill/>
        </p:spPr>
        <p:txBody>
          <a:bodyPr wrap="none" rtlCol="0" anchor="t"/>
          <a:lstStyle/>
          <a:p>
            <a:pPr marL="0" indent="0" algn="ctr">
              <a:lnSpc>
                <a:spcPts val="2660"/>
              </a:lnSpc>
              <a:buNone/>
            </a:pPr>
            <a:r>
              <a:rPr lang="en-US" sz="2660" b="1" kern="0" spc="-53" dirty="0">
                <a:solidFill>
                  <a:srgbClr val="272525"/>
                </a:solidFill>
                <a:latin typeface="Source Serif Pro" pitchFamily="34" charset="0"/>
                <a:ea typeface="Source Serif Pro" pitchFamily="34" charset="-122"/>
                <a:cs typeface="Source Serif Pro" pitchFamily="34" charset="-120"/>
              </a:rPr>
              <a:t>1</a:t>
            </a:r>
            <a:endParaRPr lang="en-US" sz="2660" dirty="0"/>
          </a:p>
        </p:txBody>
      </p:sp>
      <p:sp>
        <p:nvSpPr>
          <p:cNvPr id="9" name="Text 4"/>
          <p:cNvSpPr/>
          <p:nvPr/>
        </p:nvSpPr>
        <p:spPr>
          <a:xfrm>
            <a:off x="1615559" y="3736062"/>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Non-Overlapping</a:t>
            </a:r>
            <a:endParaRPr lang="en-US" sz="2220" dirty="0">
              <a:latin typeface="Times New Roman" panose="02020603050405020304" charset="0"/>
              <a:cs typeface="Times New Roman" panose="02020603050405020304" charset="0"/>
            </a:endParaRPr>
          </a:p>
        </p:txBody>
      </p:sp>
      <p:sp>
        <p:nvSpPr>
          <p:cNvPr id="10" name="Text 5"/>
          <p:cNvSpPr/>
          <p:nvPr/>
        </p:nvSpPr>
        <p:spPr>
          <a:xfrm>
            <a:off x="1615559" y="4231600"/>
            <a:ext cx="2836783" cy="2298144"/>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substrings must not overlap with each other. This means that for any two substrings, either one ends before the other starts, or one starts after the other ends.</a:t>
            </a:r>
            <a:endParaRPr lang="en-US" sz="1885" b="1" dirty="0"/>
          </a:p>
        </p:txBody>
      </p:sp>
      <p:sp>
        <p:nvSpPr>
          <p:cNvPr id="11" name="Shape 6"/>
          <p:cNvSpPr/>
          <p:nvPr/>
        </p:nvSpPr>
        <p:spPr>
          <a:xfrm>
            <a:off x="4691658" y="3736062"/>
            <a:ext cx="538520" cy="538520"/>
          </a:xfrm>
          <a:prstGeom prst="roundRect">
            <a:avLst>
              <a:gd name="adj" fmla="val 18670"/>
            </a:avLst>
          </a:prstGeom>
          <a:solidFill>
            <a:srgbClr val="F4D4F7"/>
          </a:solidFill>
          <a:ln w="7620">
            <a:solidFill>
              <a:srgbClr val="DABADD"/>
            </a:solidFill>
            <a:prstDash val="solid"/>
          </a:ln>
        </p:spPr>
      </p:sp>
      <p:sp>
        <p:nvSpPr>
          <p:cNvPr id="12" name="Text 7"/>
          <p:cNvSpPr/>
          <p:nvPr/>
        </p:nvSpPr>
        <p:spPr>
          <a:xfrm>
            <a:off x="4876443" y="3836313"/>
            <a:ext cx="168950" cy="337899"/>
          </a:xfrm>
          <a:prstGeom prst="rect">
            <a:avLst/>
          </a:prstGeom>
          <a:noFill/>
        </p:spPr>
        <p:txBody>
          <a:bodyPr wrap="none" rtlCol="0" anchor="t"/>
          <a:lstStyle/>
          <a:p>
            <a:pPr marL="0" indent="0" algn="ctr">
              <a:lnSpc>
                <a:spcPts val="2660"/>
              </a:lnSpc>
              <a:buNone/>
            </a:pPr>
            <a:r>
              <a:rPr lang="en-US" sz="2660" b="1" kern="0" spc="-53" dirty="0">
                <a:solidFill>
                  <a:srgbClr val="272525"/>
                </a:solidFill>
                <a:latin typeface="Source Serif Pro" pitchFamily="34" charset="0"/>
                <a:ea typeface="Source Serif Pro" pitchFamily="34" charset="-122"/>
                <a:cs typeface="Source Serif Pro" pitchFamily="34" charset="-120"/>
              </a:rPr>
              <a:t>2</a:t>
            </a:r>
            <a:endParaRPr lang="en-US" sz="2660" dirty="0"/>
          </a:p>
        </p:txBody>
      </p:sp>
      <p:sp>
        <p:nvSpPr>
          <p:cNvPr id="13" name="Text 8"/>
          <p:cNvSpPr/>
          <p:nvPr/>
        </p:nvSpPr>
        <p:spPr>
          <a:xfrm>
            <a:off x="5469493" y="3736062"/>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Character Inclusion</a:t>
            </a:r>
            <a:endParaRPr lang="en-US" sz="2220" dirty="0">
              <a:latin typeface="Times New Roman" panose="02020603050405020304" charset="0"/>
              <a:cs typeface="Times New Roman" panose="02020603050405020304" charset="0"/>
            </a:endParaRPr>
          </a:p>
        </p:txBody>
      </p:sp>
      <p:sp>
        <p:nvSpPr>
          <p:cNvPr id="14" name="Text 9"/>
          <p:cNvSpPr/>
          <p:nvPr/>
        </p:nvSpPr>
        <p:spPr>
          <a:xfrm>
            <a:off x="5469493" y="4231600"/>
            <a:ext cx="2836783" cy="1532096"/>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A substring that contains a certain character must also contain all occurrences of that character.</a:t>
            </a:r>
            <a:endParaRPr lang="en-US" sz="1885"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24273" y="2359938"/>
            <a:ext cx="4925735" cy="3509605"/>
          </a:xfrm>
          <a:prstGeom prst="rect">
            <a:avLst/>
          </a:prstGeom>
        </p:spPr>
      </p:pic>
      <p:sp>
        <p:nvSpPr>
          <p:cNvPr id="6" name="Text 1"/>
          <p:cNvSpPr/>
          <p:nvPr/>
        </p:nvSpPr>
        <p:spPr>
          <a:xfrm>
            <a:off x="784741" y="797600"/>
            <a:ext cx="7574518" cy="1318736"/>
          </a:xfrm>
          <a:prstGeom prst="rect">
            <a:avLst/>
          </a:prstGeom>
          <a:noFill/>
        </p:spPr>
        <p:txBody>
          <a:bodyPr wrap="square" rtlCol="0" anchor="t"/>
          <a:lstStyle/>
          <a:p>
            <a:pPr marL="0" indent="0">
              <a:lnSpc>
                <a:spcPts val="5195"/>
              </a:lnSpc>
              <a:buNone/>
            </a:pPr>
            <a:r>
              <a:rPr lang="en-US" sz="4155" b="1" kern="0" spc="-83" dirty="0">
                <a:solidFill>
                  <a:srgbClr val="D73AD7"/>
                </a:solidFill>
                <a:latin typeface="Times New Roman" panose="02020603050405020304" charset="0"/>
                <a:ea typeface="Source Serif Pro" pitchFamily="34" charset="-122"/>
                <a:cs typeface="Times New Roman" panose="02020603050405020304" charset="0"/>
              </a:rPr>
              <a:t>Approach to Finding the Maximum</a:t>
            </a:r>
            <a:endParaRPr lang="en-US" sz="4155" b="1" kern="0" spc="-83"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7" name="Shape 2"/>
          <p:cNvSpPr/>
          <p:nvPr/>
        </p:nvSpPr>
        <p:spPr>
          <a:xfrm>
            <a:off x="868740" y="2704743"/>
            <a:ext cx="504468" cy="504468"/>
          </a:xfrm>
          <a:prstGeom prst="roundRect">
            <a:avLst>
              <a:gd name="adj" fmla="val 18668"/>
            </a:avLst>
          </a:prstGeom>
          <a:solidFill>
            <a:srgbClr val="F4D4F7"/>
          </a:solidFill>
          <a:ln w="7620">
            <a:solidFill>
              <a:srgbClr val="DABADD"/>
            </a:solidFill>
            <a:prstDash val="solid"/>
          </a:ln>
        </p:spPr>
      </p:sp>
      <p:sp>
        <p:nvSpPr>
          <p:cNvPr id="8" name="Text 3"/>
          <p:cNvSpPr/>
          <p:nvPr/>
        </p:nvSpPr>
        <p:spPr>
          <a:xfrm>
            <a:off x="1041856" y="2798683"/>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1</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9" name="Text 4"/>
          <p:cNvSpPr/>
          <p:nvPr/>
        </p:nvSpPr>
        <p:spPr>
          <a:xfrm>
            <a:off x="2354104" y="2676763"/>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Scan String</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0" name="Text 5"/>
          <p:cNvSpPr/>
          <p:nvPr/>
        </p:nvSpPr>
        <p:spPr>
          <a:xfrm>
            <a:off x="2354104" y="3140988"/>
            <a:ext cx="6005155" cy="717233"/>
          </a:xfrm>
          <a:prstGeom prst="rect">
            <a:avLst/>
          </a:prstGeom>
          <a:noFill/>
        </p:spPr>
        <p:txBody>
          <a:bodyPr wrap="squar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Iterate through the string, keeping track of the last occurrence of each character.</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
        <p:nvSpPr>
          <p:cNvPr id="11" name="Shape 6"/>
          <p:cNvSpPr/>
          <p:nvPr/>
        </p:nvSpPr>
        <p:spPr>
          <a:xfrm>
            <a:off x="868740" y="4558784"/>
            <a:ext cx="504468" cy="504468"/>
          </a:xfrm>
          <a:prstGeom prst="roundRect">
            <a:avLst>
              <a:gd name="adj" fmla="val 18668"/>
            </a:avLst>
          </a:prstGeom>
          <a:solidFill>
            <a:srgbClr val="F4D4F7"/>
          </a:solidFill>
          <a:ln w="7620">
            <a:solidFill>
              <a:srgbClr val="DABADD"/>
            </a:solidFill>
            <a:prstDash val="solid"/>
          </a:ln>
        </p:spPr>
      </p:sp>
      <p:sp>
        <p:nvSpPr>
          <p:cNvPr id="12" name="Text 7"/>
          <p:cNvSpPr/>
          <p:nvPr/>
        </p:nvSpPr>
        <p:spPr>
          <a:xfrm>
            <a:off x="1041856" y="4652724"/>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2</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13" name="Text 8"/>
          <p:cNvSpPr/>
          <p:nvPr/>
        </p:nvSpPr>
        <p:spPr>
          <a:xfrm>
            <a:off x="2354104" y="4530804"/>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Identify Substrings</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4" name="Text 9"/>
          <p:cNvSpPr/>
          <p:nvPr/>
        </p:nvSpPr>
        <p:spPr>
          <a:xfrm>
            <a:off x="2354104" y="4995029"/>
            <a:ext cx="6005155" cy="717233"/>
          </a:xfrm>
          <a:prstGeom prst="rect">
            <a:avLst/>
          </a:prstGeom>
          <a:noFill/>
        </p:spPr>
        <p:txBody>
          <a:bodyPr wrap="squar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Determine the maximum number of non-overlapping substrings by analyzing the last occurrence of each character.</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
        <p:nvSpPr>
          <p:cNvPr id="15" name="Shape 10"/>
          <p:cNvSpPr/>
          <p:nvPr/>
        </p:nvSpPr>
        <p:spPr>
          <a:xfrm>
            <a:off x="868740" y="6412825"/>
            <a:ext cx="504468" cy="504468"/>
          </a:xfrm>
          <a:prstGeom prst="roundRect">
            <a:avLst>
              <a:gd name="adj" fmla="val 18668"/>
            </a:avLst>
          </a:prstGeom>
          <a:solidFill>
            <a:srgbClr val="F4D4F7"/>
          </a:solidFill>
          <a:ln w="7620">
            <a:solidFill>
              <a:srgbClr val="DABADD"/>
            </a:solidFill>
            <a:prstDash val="solid"/>
          </a:ln>
        </p:spPr>
      </p:sp>
      <p:sp>
        <p:nvSpPr>
          <p:cNvPr id="16" name="Text 11"/>
          <p:cNvSpPr/>
          <p:nvPr/>
        </p:nvSpPr>
        <p:spPr>
          <a:xfrm>
            <a:off x="1041856" y="6506766"/>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3</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17" name="Text 12"/>
          <p:cNvSpPr/>
          <p:nvPr/>
        </p:nvSpPr>
        <p:spPr>
          <a:xfrm>
            <a:off x="2354104" y="6384846"/>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Return Result</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2354104" y="6849070"/>
            <a:ext cx="6005155" cy="358616"/>
          </a:xfrm>
          <a:prstGeom prst="rect">
            <a:avLst/>
          </a:prstGeom>
          <a:noFill/>
        </p:spPr>
        <p:txBody>
          <a:bodyPr wrap="non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Return the maximum number of non-overlapping substrings found.</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204" y="2522101"/>
            <a:ext cx="4887873" cy="3185279"/>
          </a:xfrm>
          <a:prstGeom prst="rect">
            <a:avLst/>
          </a:prstGeom>
        </p:spPr>
      </p:pic>
      <p:sp>
        <p:nvSpPr>
          <p:cNvPr id="6" name="Text 1"/>
          <p:cNvSpPr/>
          <p:nvPr/>
        </p:nvSpPr>
        <p:spPr>
          <a:xfrm>
            <a:off x="837724" y="1133594"/>
            <a:ext cx="6852642" cy="704017"/>
          </a:xfrm>
          <a:prstGeom prst="rect">
            <a:avLst/>
          </a:prstGeom>
          <a:noFill/>
        </p:spPr>
        <p:txBody>
          <a:bodyPr wrap="non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Pseudocode for the Solution</a:t>
            </a:r>
            <a:endParaRPr lang="en-US" sz="4435" dirty="0">
              <a:latin typeface="Times New Roman" panose="02020603050405020304" charset="0"/>
              <a:cs typeface="Times New Roman" panose="02020603050405020304" charset="0"/>
            </a:endParaRPr>
          </a:p>
        </p:txBody>
      </p:sp>
      <p:sp>
        <p:nvSpPr>
          <p:cNvPr id="7" name="Shape 2"/>
          <p:cNvSpPr/>
          <p:nvPr/>
        </p:nvSpPr>
        <p:spPr>
          <a:xfrm>
            <a:off x="837724" y="2196584"/>
            <a:ext cx="3614618" cy="2138482"/>
          </a:xfrm>
          <a:prstGeom prst="roundRect">
            <a:avLst>
              <a:gd name="adj" fmla="val 4701"/>
            </a:avLst>
          </a:prstGeom>
          <a:solidFill>
            <a:srgbClr val="F4D4F7"/>
          </a:solidFill>
          <a:ln w="7620">
            <a:solidFill>
              <a:srgbClr val="DABADD"/>
            </a:solidFill>
            <a:prstDash val="solid"/>
          </a:ln>
        </p:spPr>
      </p:sp>
      <p:sp>
        <p:nvSpPr>
          <p:cNvPr id="8" name="Text 3"/>
          <p:cNvSpPr/>
          <p:nvPr/>
        </p:nvSpPr>
        <p:spPr>
          <a:xfrm>
            <a:off x="1084659" y="2443520"/>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Initialize</a:t>
            </a:r>
            <a:endParaRPr lang="en-US" sz="2220" dirty="0">
              <a:latin typeface="Times New Roman" panose="02020603050405020304" charset="0"/>
              <a:cs typeface="Times New Roman" panose="02020603050405020304" charset="0"/>
            </a:endParaRPr>
          </a:p>
        </p:txBody>
      </p:sp>
      <p:sp>
        <p:nvSpPr>
          <p:cNvPr id="9" name="Text 4"/>
          <p:cNvSpPr/>
          <p:nvPr/>
        </p:nvSpPr>
        <p:spPr>
          <a:xfrm>
            <a:off x="1084659" y="2939058"/>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Create a dictionary to store the last occurrence of each character.</a:t>
            </a:r>
            <a:endParaRPr lang="en-US" sz="1885" dirty="0"/>
          </a:p>
        </p:txBody>
      </p:sp>
      <p:sp>
        <p:nvSpPr>
          <p:cNvPr id="10" name="Shape 5"/>
          <p:cNvSpPr/>
          <p:nvPr/>
        </p:nvSpPr>
        <p:spPr>
          <a:xfrm>
            <a:off x="4691658" y="2196584"/>
            <a:ext cx="3614618" cy="2138482"/>
          </a:xfrm>
          <a:prstGeom prst="roundRect">
            <a:avLst>
              <a:gd name="adj" fmla="val 4701"/>
            </a:avLst>
          </a:prstGeom>
          <a:solidFill>
            <a:srgbClr val="F4D4F7"/>
          </a:solidFill>
          <a:ln w="7620">
            <a:solidFill>
              <a:srgbClr val="DABADD"/>
            </a:solidFill>
            <a:prstDash val="solid"/>
          </a:ln>
        </p:spPr>
      </p:sp>
      <p:sp>
        <p:nvSpPr>
          <p:cNvPr id="11" name="Text 6"/>
          <p:cNvSpPr/>
          <p:nvPr/>
        </p:nvSpPr>
        <p:spPr>
          <a:xfrm>
            <a:off x="4938593" y="2443520"/>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Iterate</a:t>
            </a:r>
            <a:endParaRPr lang="en-US" sz="2220"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2" name="Text 7"/>
          <p:cNvSpPr/>
          <p:nvPr/>
        </p:nvSpPr>
        <p:spPr>
          <a:xfrm>
            <a:off x="4938593" y="2939058"/>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Iterate through the string, updating the last occurrence of each character.</a:t>
            </a:r>
            <a:endParaRPr lang="en-US" sz="1885" dirty="0"/>
          </a:p>
        </p:txBody>
      </p:sp>
      <p:sp>
        <p:nvSpPr>
          <p:cNvPr id="13" name="Shape 8"/>
          <p:cNvSpPr/>
          <p:nvPr/>
        </p:nvSpPr>
        <p:spPr>
          <a:xfrm>
            <a:off x="837724" y="4574381"/>
            <a:ext cx="3614618" cy="2521506"/>
          </a:xfrm>
          <a:prstGeom prst="roundRect">
            <a:avLst>
              <a:gd name="adj" fmla="val 3987"/>
            </a:avLst>
          </a:prstGeom>
          <a:solidFill>
            <a:srgbClr val="F4D4F7"/>
          </a:solidFill>
          <a:ln w="7620">
            <a:solidFill>
              <a:srgbClr val="DABADD"/>
            </a:solidFill>
            <a:prstDash val="solid"/>
          </a:ln>
        </p:spPr>
      </p:sp>
      <p:sp>
        <p:nvSpPr>
          <p:cNvPr id="14" name="Text 9"/>
          <p:cNvSpPr/>
          <p:nvPr/>
        </p:nvSpPr>
        <p:spPr>
          <a:xfrm>
            <a:off x="1084580" y="4693920"/>
            <a:ext cx="2816225" cy="479425"/>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Calculate</a:t>
            </a:r>
            <a:endParaRPr lang="en-US" sz="2220" dirty="0">
              <a:latin typeface="Times New Roman" panose="02020603050405020304" charset="0"/>
              <a:cs typeface="Times New Roman" panose="02020603050405020304" charset="0"/>
            </a:endParaRPr>
          </a:p>
        </p:txBody>
      </p:sp>
      <p:sp>
        <p:nvSpPr>
          <p:cNvPr id="15" name="Text 10"/>
          <p:cNvSpPr/>
          <p:nvPr/>
        </p:nvSpPr>
        <p:spPr>
          <a:xfrm>
            <a:off x="1084580" y="5152390"/>
            <a:ext cx="3121025" cy="1696720"/>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Determine the maximum number of non-overlapping substrings by analyzing the last occurrence of each character.</a:t>
            </a:r>
            <a:endParaRPr lang="en-US" sz="1885" dirty="0"/>
          </a:p>
        </p:txBody>
      </p:sp>
      <p:sp>
        <p:nvSpPr>
          <p:cNvPr id="16" name="Shape 11"/>
          <p:cNvSpPr/>
          <p:nvPr/>
        </p:nvSpPr>
        <p:spPr>
          <a:xfrm>
            <a:off x="4691658" y="4574381"/>
            <a:ext cx="3614618" cy="2521506"/>
          </a:xfrm>
          <a:prstGeom prst="roundRect">
            <a:avLst>
              <a:gd name="adj" fmla="val 3987"/>
            </a:avLst>
          </a:prstGeom>
          <a:solidFill>
            <a:srgbClr val="F4D4F7"/>
          </a:solidFill>
          <a:ln w="7620">
            <a:solidFill>
              <a:srgbClr val="DABADD"/>
            </a:solidFill>
            <a:prstDash val="solid"/>
          </a:ln>
        </p:spPr>
      </p:sp>
      <p:sp>
        <p:nvSpPr>
          <p:cNvPr id="17" name="Text 12"/>
          <p:cNvSpPr/>
          <p:nvPr/>
        </p:nvSpPr>
        <p:spPr>
          <a:xfrm>
            <a:off x="4938593" y="4821317"/>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Return</a:t>
            </a:r>
            <a:endParaRPr lang="en-US" sz="2220"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4938593" y="5316855"/>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Return the maximum number of non-overlapping substrings found.</a:t>
            </a:r>
            <a:endParaRPr lang="en-US" sz="18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37724" y="2485787"/>
            <a:ext cx="6785610" cy="704017"/>
          </a:xfrm>
          <a:prstGeom prst="rect">
            <a:avLst/>
          </a:prstGeom>
          <a:noFill/>
        </p:spPr>
        <p:txBody>
          <a:bodyPr wrap="non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Time and Space Complexity</a:t>
            </a:r>
            <a:endParaRPr lang="en-US" sz="4435" b="1" kern="0" spc="-89"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5" name="Text 2"/>
          <p:cNvSpPr/>
          <p:nvPr/>
        </p:nvSpPr>
        <p:spPr>
          <a:xfrm>
            <a:off x="837724" y="3788093"/>
            <a:ext cx="2816185" cy="351949"/>
          </a:xfrm>
          <a:prstGeom prst="rect">
            <a:avLst/>
          </a:prstGeom>
          <a:noFill/>
        </p:spPr>
        <p:txBody>
          <a:bodyPr wrap="none" rtlCol="0" anchor="t"/>
          <a:lstStyle/>
          <a:p>
            <a:pPr marL="0" indent="0">
              <a:lnSpc>
                <a:spcPts val="2770"/>
              </a:lnSpc>
              <a:buNone/>
            </a:pPr>
            <a:r>
              <a:rPr lang="en-US" sz="2220" b="1" kern="0" spc="-44" dirty="0">
                <a:solidFill>
                  <a:srgbClr val="D73AD7"/>
                </a:solidFill>
                <a:latin typeface="Times New Roman" panose="02020603050405020304" charset="0"/>
                <a:ea typeface="Source Serif Pro" pitchFamily="34" charset="-122"/>
                <a:cs typeface="Times New Roman" panose="02020603050405020304" charset="0"/>
              </a:rPr>
              <a:t>Time Complexity</a:t>
            </a:r>
            <a:endParaRPr lang="en-US" sz="2220" b="1" kern="0" spc="-44"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6" name="Text 3"/>
          <p:cNvSpPr/>
          <p:nvPr/>
        </p:nvSpPr>
        <p:spPr>
          <a:xfrm>
            <a:off x="837724" y="4379357"/>
            <a:ext cx="6185535" cy="1149072"/>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time complexity of the solution is O(n), where n is the length of the input string. This is because the algorithm iterates through the string once to find the last occurrence of each character.</a:t>
            </a:r>
            <a:endParaRPr lang="en-US" sz="1885" b="1" kern="0" spc="-38" dirty="0">
              <a:solidFill>
                <a:srgbClr val="272525"/>
              </a:solidFill>
              <a:latin typeface="Source Sans Pro" pitchFamily="34" charset="0"/>
              <a:ea typeface="Source Sans Pro" pitchFamily="34" charset="-122"/>
              <a:cs typeface="Source Sans Pro" pitchFamily="34" charset="-120"/>
            </a:endParaRPr>
          </a:p>
        </p:txBody>
      </p:sp>
      <p:sp>
        <p:nvSpPr>
          <p:cNvPr id="7" name="Text 4"/>
          <p:cNvSpPr/>
          <p:nvPr/>
        </p:nvSpPr>
        <p:spPr>
          <a:xfrm>
            <a:off x="7614761" y="3788093"/>
            <a:ext cx="2816185" cy="351949"/>
          </a:xfrm>
          <a:prstGeom prst="rect">
            <a:avLst/>
          </a:prstGeom>
          <a:noFill/>
        </p:spPr>
        <p:txBody>
          <a:bodyPr wrap="none" rtlCol="0" anchor="t"/>
          <a:lstStyle/>
          <a:p>
            <a:pPr marL="0" indent="0">
              <a:lnSpc>
                <a:spcPts val="2770"/>
              </a:lnSpc>
              <a:buNone/>
            </a:pPr>
            <a:r>
              <a:rPr lang="en-US" sz="2220" b="1" kern="0" spc="-44" dirty="0">
                <a:solidFill>
                  <a:srgbClr val="D73AD7"/>
                </a:solidFill>
                <a:latin typeface="Times New Roman" panose="02020603050405020304" charset="0"/>
                <a:ea typeface="Source Serif Pro" pitchFamily="34" charset="-122"/>
                <a:cs typeface="Times New Roman" panose="02020603050405020304" charset="0"/>
              </a:rPr>
              <a:t>Space Complexity</a:t>
            </a:r>
            <a:endParaRPr lang="en-US" sz="2220" b="1" kern="0" spc="-44"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8" name="Text 5"/>
          <p:cNvSpPr/>
          <p:nvPr/>
        </p:nvSpPr>
        <p:spPr>
          <a:xfrm>
            <a:off x="7614761" y="4379357"/>
            <a:ext cx="6185535" cy="1149072"/>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space complexity is also O(n), as the algorithm uses a dictionary to store the last occurrence of each character in the string.</a:t>
            </a:r>
            <a:endParaRPr lang="en-US" sz="1885" b="1" kern="0" spc="-38"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8377</Words>
  <Application>WPS Presentation</Application>
  <PresentationFormat>On-screen Show (16:9)</PresentationFormat>
  <Paragraphs>229</Paragraphs>
  <Slides>12</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SimSun</vt:lpstr>
      <vt:lpstr>Wingdings</vt:lpstr>
      <vt:lpstr>Times New Roman</vt:lpstr>
      <vt:lpstr>Source Serif Pro</vt:lpstr>
      <vt:lpstr>Source Sans Pro</vt:lpstr>
      <vt:lpstr>Source Sans Pro</vt:lpstr>
      <vt:lpstr>Source Sans Pro</vt:lpstr>
      <vt:lpstr>Source Serif Pro</vt:lpstr>
      <vt:lpstr>Source Serif Pro</vt:lpstr>
      <vt:lpstr>Microsoft YaHei</vt:lpstr>
      <vt:lpstr>Arial Unicode MS</vt:lpstr>
      <vt:lpstr>Calibri</vt:lpstr>
      <vt:lpstr>Segoe Print</vt:lpstr>
      <vt:lpstr>MingLiU-ExtB</vt:lpstr>
      <vt:lpstr>Blue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Purushotham Chowdhary</cp:lastModifiedBy>
  <cp:revision>14</cp:revision>
  <dcterms:created xsi:type="dcterms:W3CDTF">2024-07-26T14:51:00Z</dcterms:created>
  <dcterms:modified xsi:type="dcterms:W3CDTF">2024-07-27T08:32:02Z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18CF5ECCCC934309B50EAEB3532D8303_13</vt:lpwstr>
  </property>
  <property fmtid="{D5CDD505-2E9C-101B-9397-08002B2CF9AE}" pid="3" name="KSOProductBuildVer">
    <vt:lpwstr>1033-12.2.0.17119</vt:lpwstr>
  </property>
</Properties>
</file>